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62" r:id="rId3"/>
    <p:sldId id="260" r:id="rId4"/>
    <p:sldId id="261" r:id="rId5"/>
    <p:sldId id="257" r:id="rId6"/>
    <p:sldId id="265" r:id="rId7"/>
    <p:sldId id="266" r:id="rId8"/>
    <p:sldId id="258" r:id="rId9"/>
    <p:sldId id="264" r:id="rId10"/>
    <p:sldId id="267" r:id="rId11"/>
    <p:sldId id="259" r:id="rId12"/>
    <p:sldId id="263"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0" d="100"/>
          <a:sy n="70" d="100"/>
        </p:scale>
        <p:origin x="-522"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02840915-601F-4E15-BEB3-B400D3A80747}" type="datetimeFigureOut">
              <a:rPr lang="en-US" smtClean="0"/>
              <a:pPr/>
              <a:t>6/22/2009</a:t>
            </a:fld>
            <a:endParaRPr lang="en-NZ"/>
          </a:p>
        </p:txBody>
      </p:sp>
      <p:sp>
        <p:nvSpPr>
          <p:cNvPr id="19" name="Footer Placeholder 18"/>
          <p:cNvSpPr>
            <a:spLocks noGrp="1"/>
          </p:cNvSpPr>
          <p:nvPr>
            <p:ph type="ftr" sz="quarter" idx="11"/>
          </p:nvPr>
        </p:nvSpPr>
        <p:spPr/>
        <p:txBody>
          <a:bodyPr/>
          <a:lstStyle/>
          <a:p>
            <a:endParaRPr lang="en-NZ"/>
          </a:p>
        </p:txBody>
      </p:sp>
      <p:sp>
        <p:nvSpPr>
          <p:cNvPr id="27" name="Slide Number Placeholder 26"/>
          <p:cNvSpPr>
            <a:spLocks noGrp="1"/>
          </p:cNvSpPr>
          <p:nvPr>
            <p:ph type="sldNum" sz="quarter" idx="12"/>
          </p:nvPr>
        </p:nvSpPr>
        <p:spPr/>
        <p:txBody>
          <a:bodyPr/>
          <a:lstStyle/>
          <a:p>
            <a:fld id="{D00E3D6D-8BC9-4F7E-8CDA-9F38E05EF9D2}" type="slidenum">
              <a:rPr lang="en-NZ" smtClean="0"/>
              <a:pPr/>
              <a:t>‹#›</a:t>
            </a:fld>
            <a:endParaRPr lang="en-NZ"/>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2840915-601F-4E15-BEB3-B400D3A80747}" type="datetimeFigureOut">
              <a:rPr lang="en-US" smtClean="0"/>
              <a:pPr/>
              <a:t>6/22/2009</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D00E3D6D-8BC9-4F7E-8CDA-9F38E05EF9D2}" type="slidenum">
              <a:rPr lang="en-NZ" smtClean="0"/>
              <a:pPr/>
              <a:t>‹#›</a:t>
            </a:fld>
            <a:endParaRPr lang="en-NZ"/>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2840915-601F-4E15-BEB3-B400D3A80747}" type="datetimeFigureOut">
              <a:rPr lang="en-US" smtClean="0"/>
              <a:pPr/>
              <a:t>6/22/2009</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D00E3D6D-8BC9-4F7E-8CDA-9F38E05EF9D2}" type="slidenum">
              <a:rPr lang="en-NZ" smtClean="0"/>
              <a:pPr/>
              <a:t>‹#›</a:t>
            </a:fld>
            <a:endParaRPr lang="en-NZ"/>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2840915-601F-4E15-BEB3-B400D3A80747}" type="datetimeFigureOut">
              <a:rPr lang="en-US" smtClean="0"/>
              <a:pPr/>
              <a:t>6/22/2009</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D00E3D6D-8BC9-4F7E-8CDA-9F38E05EF9D2}" type="slidenum">
              <a:rPr lang="en-NZ" smtClean="0"/>
              <a:pPr/>
              <a:t>‹#›</a:t>
            </a:fld>
            <a:endParaRPr lang="en-NZ"/>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02840915-601F-4E15-BEB3-B400D3A80747}" type="datetimeFigureOut">
              <a:rPr lang="en-US" smtClean="0"/>
              <a:pPr/>
              <a:t>6/22/2009</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D00E3D6D-8BC9-4F7E-8CDA-9F38E05EF9D2}" type="slidenum">
              <a:rPr lang="en-NZ" smtClean="0"/>
              <a:pPr/>
              <a:t>‹#›</a:t>
            </a:fld>
            <a:endParaRPr lang="en-NZ"/>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02840915-601F-4E15-BEB3-B400D3A80747}" type="datetimeFigureOut">
              <a:rPr lang="en-US" smtClean="0"/>
              <a:pPr/>
              <a:t>6/22/2009</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D00E3D6D-8BC9-4F7E-8CDA-9F38E05EF9D2}" type="slidenum">
              <a:rPr lang="en-NZ" smtClean="0"/>
              <a:pPr/>
              <a:t>‹#›</a:t>
            </a:fld>
            <a:endParaRPr lang="en-NZ"/>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02840915-601F-4E15-BEB3-B400D3A80747}" type="datetimeFigureOut">
              <a:rPr lang="en-US" smtClean="0"/>
              <a:pPr/>
              <a:t>6/22/2009</a:t>
            </a:fld>
            <a:endParaRPr lang="en-NZ"/>
          </a:p>
        </p:txBody>
      </p:sp>
      <p:sp>
        <p:nvSpPr>
          <p:cNvPr id="8" name="Footer Placeholder 7"/>
          <p:cNvSpPr>
            <a:spLocks noGrp="1"/>
          </p:cNvSpPr>
          <p:nvPr>
            <p:ph type="ftr" sz="quarter" idx="11"/>
          </p:nvPr>
        </p:nvSpPr>
        <p:spPr/>
        <p:txBody>
          <a:bodyPr/>
          <a:lstStyle/>
          <a:p>
            <a:endParaRPr lang="en-NZ"/>
          </a:p>
        </p:txBody>
      </p:sp>
      <p:sp>
        <p:nvSpPr>
          <p:cNvPr id="9" name="Slide Number Placeholder 8"/>
          <p:cNvSpPr>
            <a:spLocks noGrp="1"/>
          </p:cNvSpPr>
          <p:nvPr>
            <p:ph type="sldNum" sz="quarter" idx="12"/>
          </p:nvPr>
        </p:nvSpPr>
        <p:spPr/>
        <p:txBody>
          <a:bodyPr/>
          <a:lstStyle/>
          <a:p>
            <a:fld id="{D00E3D6D-8BC9-4F7E-8CDA-9F38E05EF9D2}" type="slidenum">
              <a:rPr lang="en-NZ" smtClean="0"/>
              <a:pPr/>
              <a:t>‹#›</a:t>
            </a:fld>
            <a:endParaRPr lang="en-NZ"/>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02840915-601F-4E15-BEB3-B400D3A80747}" type="datetimeFigureOut">
              <a:rPr lang="en-US" smtClean="0"/>
              <a:pPr/>
              <a:t>6/22/2009</a:t>
            </a:fld>
            <a:endParaRPr lang="en-NZ"/>
          </a:p>
        </p:txBody>
      </p:sp>
      <p:sp>
        <p:nvSpPr>
          <p:cNvPr id="4" name="Footer Placeholder 3"/>
          <p:cNvSpPr>
            <a:spLocks noGrp="1"/>
          </p:cNvSpPr>
          <p:nvPr>
            <p:ph type="ftr" sz="quarter" idx="11"/>
          </p:nvPr>
        </p:nvSpPr>
        <p:spPr/>
        <p:txBody>
          <a:bodyPr/>
          <a:lstStyle/>
          <a:p>
            <a:endParaRPr lang="en-NZ"/>
          </a:p>
        </p:txBody>
      </p:sp>
      <p:sp>
        <p:nvSpPr>
          <p:cNvPr id="5" name="Slide Number Placeholder 4"/>
          <p:cNvSpPr>
            <a:spLocks noGrp="1"/>
          </p:cNvSpPr>
          <p:nvPr>
            <p:ph type="sldNum" sz="quarter" idx="12"/>
          </p:nvPr>
        </p:nvSpPr>
        <p:spPr/>
        <p:txBody>
          <a:bodyPr/>
          <a:lstStyle/>
          <a:p>
            <a:fld id="{D00E3D6D-8BC9-4F7E-8CDA-9F38E05EF9D2}" type="slidenum">
              <a:rPr lang="en-NZ" smtClean="0"/>
              <a:pPr/>
              <a:t>‹#›</a:t>
            </a:fld>
            <a:endParaRPr lang="en-NZ"/>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2840915-601F-4E15-BEB3-B400D3A80747}" type="datetimeFigureOut">
              <a:rPr lang="en-US" smtClean="0"/>
              <a:pPr/>
              <a:t>6/22/2009</a:t>
            </a:fld>
            <a:endParaRPr lang="en-NZ"/>
          </a:p>
        </p:txBody>
      </p:sp>
      <p:sp>
        <p:nvSpPr>
          <p:cNvPr id="3" name="Footer Placeholder 2"/>
          <p:cNvSpPr>
            <a:spLocks noGrp="1"/>
          </p:cNvSpPr>
          <p:nvPr>
            <p:ph type="ftr" sz="quarter" idx="11"/>
          </p:nvPr>
        </p:nvSpPr>
        <p:spPr/>
        <p:txBody>
          <a:bodyPr/>
          <a:lstStyle/>
          <a:p>
            <a:endParaRPr lang="en-NZ"/>
          </a:p>
        </p:txBody>
      </p:sp>
      <p:sp>
        <p:nvSpPr>
          <p:cNvPr id="4" name="Slide Number Placeholder 3"/>
          <p:cNvSpPr>
            <a:spLocks noGrp="1"/>
          </p:cNvSpPr>
          <p:nvPr>
            <p:ph type="sldNum" sz="quarter" idx="12"/>
          </p:nvPr>
        </p:nvSpPr>
        <p:spPr/>
        <p:txBody>
          <a:bodyPr/>
          <a:lstStyle/>
          <a:p>
            <a:fld id="{D00E3D6D-8BC9-4F7E-8CDA-9F38E05EF9D2}" type="slidenum">
              <a:rPr lang="en-NZ" smtClean="0"/>
              <a:pPr/>
              <a:t>‹#›</a:t>
            </a:fld>
            <a:endParaRPr lang="en-NZ"/>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02840915-601F-4E15-BEB3-B400D3A80747}" type="datetimeFigureOut">
              <a:rPr lang="en-US" smtClean="0"/>
              <a:pPr/>
              <a:t>6/22/2009</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D00E3D6D-8BC9-4F7E-8CDA-9F38E05EF9D2}" type="slidenum">
              <a:rPr lang="en-NZ" smtClean="0"/>
              <a:pPr/>
              <a:t>‹#›</a:t>
            </a:fld>
            <a:endParaRPr lang="en-NZ"/>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02840915-601F-4E15-BEB3-B400D3A80747}" type="datetimeFigureOut">
              <a:rPr lang="en-US" smtClean="0"/>
              <a:pPr/>
              <a:t>6/22/2009</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a:xfrm>
            <a:off x="8077200" y="6356350"/>
            <a:ext cx="609600" cy="365125"/>
          </a:xfrm>
        </p:spPr>
        <p:txBody>
          <a:bodyPr/>
          <a:lstStyle/>
          <a:p>
            <a:fld id="{D00E3D6D-8BC9-4F7E-8CDA-9F38E05EF9D2}" type="slidenum">
              <a:rPr lang="en-NZ" smtClean="0"/>
              <a:pPr/>
              <a:t>‹#›</a:t>
            </a:fld>
            <a:endParaRPr lang="en-NZ"/>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02840915-601F-4E15-BEB3-B400D3A80747}" type="datetimeFigureOut">
              <a:rPr lang="en-US" smtClean="0"/>
              <a:pPr/>
              <a:t>6/22/2009</a:t>
            </a:fld>
            <a:endParaRPr lang="en-NZ"/>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NZ"/>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D00E3D6D-8BC9-4F7E-8CDA-9F38E05EF9D2}" type="slidenum">
              <a:rPr lang="en-NZ" smtClean="0"/>
              <a:pPr/>
              <a:t>‹#›</a:t>
            </a:fld>
            <a:endParaRPr lang="en-NZ"/>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images.google.co.nz/imgres?imgurl=http://www.nzfilm.co.nz/getattachment/e5f65201-5fef-4482-8293-2cbebe676565/Out_of_the_Blue_Study_Guide.aspx&amp;imgrefurl=http://www.nzfilm.co.nz/Resources/SchoolStudyGuides.aspx&amp;usg=__6D1EQw97P18mxQ8gL5tvP116iwA=&amp;h=815&amp;w=576&amp;sz=132&amp;hl=en&amp;start=1&amp;tbnid=A0PicUtIWHrzAM:&amp;tbnh=144&amp;tbnw=102&amp;prev=/images?q=out+of+the+blue&amp;gbv=2&amp;hl=en"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000100" y="928670"/>
            <a:ext cx="7286676" cy="2123658"/>
          </a:xfrm>
          <a:prstGeom prst="rect">
            <a:avLst/>
          </a:prstGeom>
          <a:noFill/>
        </p:spPr>
        <p:txBody>
          <a:bodyPr wrap="square" rtlCol="0">
            <a:spAutoFit/>
          </a:bodyPr>
          <a:lstStyle/>
          <a:p>
            <a:pPr algn="ctr"/>
            <a:r>
              <a:rPr lang="en-NZ" sz="6600" i="1" u="sng" dirty="0" smtClean="0">
                <a:latin typeface="Chiller" pitchFamily="82" charset="0"/>
              </a:rPr>
              <a:t>Out of the Blue </a:t>
            </a:r>
            <a:endParaRPr lang="en-NZ" sz="6600" u="sng" dirty="0" smtClean="0">
              <a:latin typeface="Chiller" pitchFamily="82" charset="0"/>
            </a:endParaRPr>
          </a:p>
          <a:p>
            <a:pPr algn="ctr"/>
            <a:r>
              <a:rPr lang="en-NZ" sz="6600" i="1" dirty="0" smtClean="0">
                <a:latin typeface="Chiller" pitchFamily="82" charset="0"/>
              </a:rPr>
              <a:t>Directed by Robert Sarkies</a:t>
            </a:r>
            <a:endParaRPr lang="en-NZ" sz="6600" i="1" dirty="0">
              <a:latin typeface="Chiller" pitchFamily="82" charset="0"/>
            </a:endParaRPr>
          </a:p>
        </p:txBody>
      </p:sp>
      <p:pic>
        <p:nvPicPr>
          <p:cNvPr id="23554" name="Picture 2" descr="http://tbn2.google.com/images?q=tbn:A0PicUtIWHrzAM:http://www.nzfilm.co.nz/getattachment/e5f65201-5fef-4482-8293-2cbebe676565/Out_of_the_Blue_Study_Guide.aspx">
            <a:hlinkClick r:id="rId2"/>
          </p:cNvPr>
          <p:cNvPicPr>
            <a:picLocks noChangeAspect="1" noChangeArrowheads="1"/>
          </p:cNvPicPr>
          <p:nvPr/>
        </p:nvPicPr>
        <p:blipFill>
          <a:blip r:embed="rId3"/>
          <a:srcRect/>
          <a:stretch>
            <a:fillRect/>
          </a:stretch>
        </p:blipFill>
        <p:spPr bwMode="auto">
          <a:xfrm>
            <a:off x="3929058" y="3214686"/>
            <a:ext cx="2043120" cy="2884406"/>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57158" y="500042"/>
            <a:ext cx="8501122" cy="3170099"/>
          </a:xfrm>
          <a:prstGeom prst="rect">
            <a:avLst/>
          </a:prstGeom>
          <a:noFill/>
        </p:spPr>
        <p:txBody>
          <a:bodyPr wrap="square" rtlCol="0">
            <a:spAutoFit/>
          </a:bodyPr>
          <a:lstStyle/>
          <a:p>
            <a:pPr algn="ctr"/>
            <a:r>
              <a:rPr lang="en-NZ" sz="2000" u="sng" dirty="0" smtClean="0">
                <a:latin typeface="Comic Sans MS" pitchFamily="66" charset="0"/>
              </a:rPr>
              <a:t>How to use examples in your essay:</a:t>
            </a:r>
          </a:p>
          <a:p>
            <a:endParaRPr lang="en-NZ" sz="2000" dirty="0" smtClean="0">
              <a:latin typeface="Comic Sans MS" pitchFamily="66" charset="0"/>
            </a:endParaRPr>
          </a:p>
          <a:p>
            <a:pPr>
              <a:buFont typeface="Arial" pitchFamily="34" charset="0"/>
              <a:buChar char="•"/>
            </a:pPr>
            <a:r>
              <a:rPr lang="en-NZ" sz="2000" dirty="0" smtClean="0">
                <a:latin typeface="Comic Sans MS" pitchFamily="66" charset="0"/>
              </a:rPr>
              <a:t> </a:t>
            </a:r>
            <a:r>
              <a:rPr lang="en-NZ" sz="2000" dirty="0" smtClean="0">
                <a:latin typeface="Comic Sans MS" pitchFamily="66" charset="0"/>
              </a:rPr>
              <a:t>look for film techniques (Lighting / editing / structure / film shots / camera use / sound / costumes / </a:t>
            </a:r>
            <a:r>
              <a:rPr lang="en-NZ" sz="2000" dirty="0" err="1" smtClean="0">
                <a:latin typeface="Comic Sans MS" pitchFamily="66" charset="0"/>
              </a:rPr>
              <a:t>mise</a:t>
            </a:r>
            <a:r>
              <a:rPr lang="en-NZ" sz="2000" dirty="0" smtClean="0">
                <a:latin typeface="Comic Sans MS" pitchFamily="66" charset="0"/>
              </a:rPr>
              <a:t>-en-scene / setting) that help to illustrate your point.</a:t>
            </a:r>
          </a:p>
          <a:p>
            <a:endParaRPr lang="en-NZ" sz="2000" dirty="0" smtClean="0">
              <a:latin typeface="Comic Sans MS" pitchFamily="66" charset="0"/>
            </a:endParaRPr>
          </a:p>
          <a:p>
            <a:pPr>
              <a:buFont typeface="Arial" pitchFamily="34" charset="0"/>
              <a:buChar char="•"/>
            </a:pPr>
            <a:r>
              <a:rPr lang="en-NZ" sz="2000" dirty="0" smtClean="0">
                <a:latin typeface="Comic Sans MS" pitchFamily="66" charset="0"/>
              </a:rPr>
              <a:t> </a:t>
            </a:r>
            <a:r>
              <a:rPr lang="en-NZ" sz="2000" dirty="0" smtClean="0">
                <a:latin typeface="Comic Sans MS" pitchFamily="66" charset="0"/>
              </a:rPr>
              <a:t>be specific in your examples i.e. Use of red lighting shines through the glass door onto the scene of two old men inside their house as David completes his second offence. The red light shows us the anger and violence with which this crime </a:t>
            </a:r>
            <a:r>
              <a:rPr lang="en-NZ" sz="2000" smtClean="0">
                <a:latin typeface="Comic Sans MS" pitchFamily="66" charset="0"/>
              </a:rPr>
              <a:t>is committed</a:t>
            </a:r>
            <a:r>
              <a:rPr lang="en-NZ" sz="2000" dirty="0" smtClean="0">
                <a:latin typeface="Comic Sans MS" pitchFamily="66" charset="0"/>
              </a:rPr>
              <a:t>. </a:t>
            </a:r>
            <a:endParaRPr lang="en-NZ" sz="2000" dirty="0">
              <a:latin typeface="Comic Sans MS" pitchFamily="66"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642910" y="714356"/>
            <a:ext cx="8001056" cy="4401205"/>
          </a:xfrm>
          <a:prstGeom prst="rect">
            <a:avLst/>
          </a:prstGeom>
          <a:noFill/>
        </p:spPr>
        <p:txBody>
          <a:bodyPr wrap="square" rtlCol="0">
            <a:spAutoFit/>
          </a:bodyPr>
          <a:lstStyle/>
          <a:p>
            <a:r>
              <a:rPr lang="en-NZ" sz="2000" u="sng" dirty="0" smtClean="0"/>
              <a:t>How to write a Level 3 essay:</a:t>
            </a:r>
          </a:p>
          <a:p>
            <a:endParaRPr lang="en-NZ" sz="2000" u="sng" dirty="0" smtClean="0"/>
          </a:p>
          <a:p>
            <a:pPr>
              <a:buFont typeface="Arial" pitchFamily="34" charset="0"/>
              <a:buChar char="•"/>
            </a:pPr>
            <a:r>
              <a:rPr lang="en-NZ" sz="2000" dirty="0"/>
              <a:t> </a:t>
            </a:r>
            <a:r>
              <a:rPr lang="en-NZ" sz="2400" dirty="0" smtClean="0"/>
              <a:t>choose a question that best suits the film and what you know.</a:t>
            </a:r>
          </a:p>
          <a:p>
            <a:pPr>
              <a:buFont typeface="Arial" pitchFamily="34" charset="0"/>
              <a:buChar char="•"/>
            </a:pPr>
            <a:r>
              <a:rPr lang="en-NZ" sz="2400" dirty="0" smtClean="0"/>
              <a:t> how are you going to answer this question?</a:t>
            </a:r>
          </a:p>
          <a:p>
            <a:pPr>
              <a:buFont typeface="Arial" pitchFamily="34" charset="0"/>
              <a:buChar char="•"/>
            </a:pPr>
            <a:r>
              <a:rPr lang="en-NZ" sz="2400" dirty="0" smtClean="0"/>
              <a:t>Construct a central argument around the question- see exemplars.</a:t>
            </a:r>
          </a:p>
          <a:p>
            <a:pPr>
              <a:buFont typeface="Arial" pitchFamily="34" charset="0"/>
              <a:buChar char="•"/>
            </a:pPr>
            <a:r>
              <a:rPr lang="en-NZ" sz="2400" dirty="0" smtClean="0"/>
              <a:t> look for keywords / construct a plan which answers the question. Include a lot of examples / </a:t>
            </a:r>
            <a:r>
              <a:rPr lang="en-NZ" sz="2400" dirty="0" smtClean="0"/>
              <a:t>evidence that include close examples from the text i.e. Be specific and clear in your examples.</a:t>
            </a:r>
            <a:endParaRPr lang="en-NZ" sz="2400" dirty="0" smtClean="0"/>
          </a:p>
          <a:p>
            <a:endParaRPr lang="en-NZ" sz="24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42844" y="142852"/>
            <a:ext cx="8858312" cy="6524863"/>
          </a:xfrm>
          <a:prstGeom prst="rect">
            <a:avLst/>
          </a:prstGeom>
          <a:noFill/>
        </p:spPr>
        <p:txBody>
          <a:bodyPr wrap="square" rtlCol="0">
            <a:spAutoFit/>
          </a:bodyPr>
          <a:lstStyle/>
          <a:p>
            <a:r>
              <a:rPr lang="en-NZ" sz="3600" u="sng" dirty="0" smtClean="0"/>
              <a:t>Structure</a:t>
            </a:r>
          </a:p>
          <a:p>
            <a:endParaRPr lang="en-NZ" dirty="0" smtClean="0"/>
          </a:p>
          <a:p>
            <a:r>
              <a:rPr lang="en-NZ" sz="2800" dirty="0" smtClean="0"/>
              <a:t>Intro- main argument and capture attention of reader.</a:t>
            </a:r>
          </a:p>
          <a:p>
            <a:r>
              <a:rPr lang="en-NZ" sz="2800" dirty="0" smtClean="0"/>
              <a:t>	- title of film and director</a:t>
            </a:r>
          </a:p>
          <a:p>
            <a:endParaRPr lang="en-NZ" sz="2800" dirty="0" smtClean="0"/>
          </a:p>
          <a:p>
            <a:r>
              <a:rPr lang="en-NZ" sz="2800" dirty="0" smtClean="0"/>
              <a:t>Body paragraphs- cover each point you want to make</a:t>
            </a:r>
          </a:p>
          <a:p>
            <a:r>
              <a:rPr lang="en-NZ" sz="2800" dirty="0" smtClean="0"/>
              <a:t>(4- 5)		S= lead </a:t>
            </a:r>
            <a:r>
              <a:rPr lang="en-NZ" sz="2800" dirty="0" smtClean="0"/>
              <a:t>statement / sub-point</a:t>
            </a:r>
            <a:endParaRPr lang="en-NZ" sz="2800" dirty="0" smtClean="0"/>
          </a:p>
          <a:p>
            <a:r>
              <a:rPr lang="en-NZ" sz="2800" dirty="0" smtClean="0"/>
              <a:t>		E= explanation of lead statement</a:t>
            </a:r>
          </a:p>
          <a:p>
            <a:r>
              <a:rPr lang="en-NZ" sz="2800" dirty="0" smtClean="0"/>
              <a:t>		X= example</a:t>
            </a:r>
          </a:p>
          <a:p>
            <a:r>
              <a:rPr lang="en-NZ" sz="2800" dirty="0" smtClean="0"/>
              <a:t>		X= example</a:t>
            </a:r>
          </a:p>
          <a:p>
            <a:r>
              <a:rPr lang="en-NZ" sz="2800" dirty="0" smtClean="0"/>
              <a:t>		X= </a:t>
            </a:r>
            <a:r>
              <a:rPr lang="en-NZ" sz="2800" dirty="0" smtClean="0"/>
              <a:t>example</a:t>
            </a:r>
          </a:p>
          <a:p>
            <a:r>
              <a:rPr lang="en-NZ" sz="2800" dirty="0" smtClean="0"/>
              <a:t>	</a:t>
            </a:r>
            <a:r>
              <a:rPr lang="en-NZ" sz="2800" dirty="0" smtClean="0"/>
              <a:t>	Y= why is it important? Relevance</a:t>
            </a:r>
            <a:endParaRPr lang="en-NZ" sz="2800" dirty="0" smtClean="0"/>
          </a:p>
          <a:p>
            <a:endParaRPr lang="en-NZ" sz="2800" dirty="0" smtClean="0"/>
          </a:p>
          <a:p>
            <a:r>
              <a:rPr lang="en-NZ" sz="2800" dirty="0" smtClean="0"/>
              <a:t>Conclusion- summary of your argument</a:t>
            </a:r>
          </a:p>
          <a:p>
            <a:r>
              <a:rPr lang="en-NZ" sz="2800" dirty="0" smtClean="0"/>
              <a:t>	</a:t>
            </a:r>
            <a:r>
              <a:rPr lang="en-NZ" sz="2800" dirty="0" smtClean="0"/>
              <a:t>	- </a:t>
            </a:r>
            <a:r>
              <a:rPr lang="en-NZ" sz="2800" dirty="0" smtClean="0"/>
              <a:t>evaluate your argument.</a:t>
            </a:r>
            <a:endParaRPr lang="en-NZ" sz="28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714348" y="500042"/>
            <a:ext cx="8001056" cy="3877985"/>
          </a:xfrm>
          <a:prstGeom prst="rect">
            <a:avLst/>
          </a:prstGeom>
          <a:noFill/>
        </p:spPr>
        <p:txBody>
          <a:bodyPr wrap="square" rtlCol="0">
            <a:spAutoFit/>
          </a:bodyPr>
          <a:lstStyle/>
          <a:p>
            <a:r>
              <a:rPr lang="en-NZ" sz="3600" u="sng" dirty="0" smtClean="0"/>
              <a:t>Watch </a:t>
            </a:r>
            <a:r>
              <a:rPr lang="en-NZ" sz="3600" i="1" u="sng" dirty="0" smtClean="0"/>
              <a:t>The Making of Out of the Blue</a:t>
            </a:r>
          </a:p>
          <a:p>
            <a:endParaRPr lang="en-NZ" i="1" dirty="0" smtClean="0"/>
          </a:p>
          <a:p>
            <a:pPr marL="342900" indent="-342900">
              <a:buAutoNum type="arabicPeriod"/>
            </a:pPr>
            <a:r>
              <a:rPr lang="en-NZ" sz="3200" dirty="0" smtClean="0"/>
              <a:t>What did you learn about the film-making process?</a:t>
            </a:r>
          </a:p>
          <a:p>
            <a:pPr marL="342900" indent="-342900">
              <a:buAutoNum type="arabicPeriod"/>
            </a:pPr>
            <a:r>
              <a:rPr lang="en-NZ" sz="3200" dirty="0" smtClean="0"/>
              <a:t>How well was the event researched in your view?</a:t>
            </a:r>
          </a:p>
          <a:p>
            <a:pPr marL="342900" indent="-342900">
              <a:buAutoNum type="arabicPeriod"/>
            </a:pPr>
            <a:r>
              <a:rPr lang="en-NZ" sz="3200" dirty="0" smtClean="0"/>
              <a:t>How successful do you think the film is in terms of being sensitive to the victims?</a:t>
            </a:r>
            <a:endParaRPr lang="en-NZ" sz="32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71472" y="500042"/>
            <a:ext cx="8072494" cy="4616648"/>
          </a:xfrm>
          <a:prstGeom prst="rect">
            <a:avLst/>
          </a:prstGeom>
          <a:noFill/>
        </p:spPr>
        <p:txBody>
          <a:bodyPr wrap="square" rtlCol="0">
            <a:spAutoFit/>
          </a:bodyPr>
          <a:lstStyle/>
          <a:p>
            <a:pPr algn="ctr"/>
            <a:r>
              <a:rPr lang="en-NZ" sz="3200" u="sng" dirty="0" smtClean="0"/>
              <a:t>Theme work</a:t>
            </a:r>
          </a:p>
          <a:p>
            <a:endParaRPr lang="en-NZ" dirty="0" smtClean="0"/>
          </a:p>
          <a:p>
            <a:pPr marL="457200" indent="-457200" algn="ctr"/>
            <a:r>
              <a:rPr lang="en-NZ" sz="3200" dirty="0" smtClean="0"/>
              <a:t>    </a:t>
            </a:r>
            <a:r>
              <a:rPr lang="en-NZ" sz="4800" dirty="0" smtClean="0"/>
              <a:t>What do you think is the main message that the director is trying to convey? </a:t>
            </a:r>
          </a:p>
          <a:p>
            <a:pPr marL="457200" indent="-457200" algn="ctr"/>
            <a:r>
              <a:rPr lang="en-NZ" sz="4800" dirty="0" smtClean="0"/>
              <a:t>Give evidence for this.</a:t>
            </a:r>
          </a:p>
          <a:p>
            <a:pPr marL="457200" indent="-457200" algn="ctr"/>
            <a:endParaRPr lang="en-NZ" sz="3200" dirty="0" smtClean="0"/>
          </a:p>
          <a:p>
            <a:pPr marL="457200" indent="-457200" algn="ctr"/>
            <a:endParaRPr lang="en-NZ" sz="20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571472" y="1071546"/>
            <a:ext cx="8072494" cy="5447645"/>
          </a:xfrm>
          <a:prstGeom prst="rect">
            <a:avLst/>
          </a:prstGeom>
          <a:noFill/>
        </p:spPr>
        <p:txBody>
          <a:bodyPr wrap="square" rtlCol="0">
            <a:spAutoFit/>
          </a:bodyPr>
          <a:lstStyle/>
          <a:p>
            <a:pPr marL="457200" indent="-457200" algn="ctr"/>
            <a:r>
              <a:rPr lang="en-NZ" dirty="0" smtClean="0"/>
              <a:t> </a:t>
            </a:r>
            <a:r>
              <a:rPr lang="en-NZ" sz="5400" dirty="0" smtClean="0"/>
              <a:t>How a random act of violence shattered the innocence of a community, and country, irreparably and how they coped with it.</a:t>
            </a:r>
          </a:p>
          <a:p>
            <a:pPr marL="457200" indent="-457200"/>
            <a:endParaRPr lang="en-NZ" sz="1200" dirty="0" smtClean="0"/>
          </a:p>
          <a:p>
            <a:pPr marL="457200" indent="-457200"/>
            <a:endParaRPr lang="en-NZ" sz="1200" dirty="0"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00034" y="428604"/>
            <a:ext cx="8286808" cy="6032421"/>
          </a:xfrm>
          <a:prstGeom prst="rect">
            <a:avLst/>
          </a:prstGeom>
          <a:noFill/>
        </p:spPr>
        <p:txBody>
          <a:bodyPr wrap="square" rtlCol="0">
            <a:spAutoFit/>
          </a:bodyPr>
          <a:lstStyle/>
          <a:p>
            <a:r>
              <a:rPr lang="en-NZ" sz="3200" u="sng" dirty="0" smtClean="0"/>
              <a:t>Level 3 Film Questions</a:t>
            </a:r>
          </a:p>
          <a:p>
            <a:endParaRPr lang="en-NZ" dirty="0"/>
          </a:p>
          <a:p>
            <a:pPr marL="342900" indent="-342900">
              <a:buAutoNum type="arabicPeriod"/>
            </a:pPr>
            <a:r>
              <a:rPr lang="en-NZ" sz="2400" dirty="0" smtClean="0"/>
              <a:t>To what extent do you agree that the </a:t>
            </a:r>
            <a:r>
              <a:rPr lang="en-NZ" sz="2400" b="1" u="sng" dirty="0" smtClean="0"/>
              <a:t>production features </a:t>
            </a:r>
            <a:r>
              <a:rPr lang="en-NZ" sz="2400" dirty="0" smtClean="0"/>
              <a:t>of </a:t>
            </a:r>
            <a:r>
              <a:rPr lang="en-NZ" sz="2400" b="1" dirty="0" smtClean="0"/>
              <a:t>a </a:t>
            </a:r>
            <a:r>
              <a:rPr lang="en-NZ" sz="2400" b="1" u="sng" dirty="0" smtClean="0"/>
              <a:t>particular scene </a:t>
            </a:r>
            <a:r>
              <a:rPr lang="en-NZ" sz="2400" dirty="0" smtClean="0"/>
              <a:t>can </a:t>
            </a:r>
            <a:r>
              <a:rPr lang="en-NZ" sz="2400" b="1" u="sng" dirty="0" smtClean="0"/>
              <a:t>contribute to a film’s central idea (s)?</a:t>
            </a:r>
          </a:p>
          <a:p>
            <a:pPr marL="342900" indent="-342900"/>
            <a:r>
              <a:rPr lang="en-NZ" sz="2400" dirty="0"/>
              <a:t>	</a:t>
            </a:r>
            <a:r>
              <a:rPr lang="en-NZ" sz="2400" dirty="0" smtClean="0"/>
              <a:t>Respond to this question with </a:t>
            </a:r>
            <a:r>
              <a:rPr lang="en-NZ" sz="2400" b="1" u="sng" dirty="0" smtClean="0"/>
              <a:t>close reference  </a:t>
            </a:r>
            <a:r>
              <a:rPr lang="en-NZ" sz="2400" dirty="0" smtClean="0"/>
              <a:t>to a film (or film)  you have studied.</a:t>
            </a:r>
          </a:p>
          <a:p>
            <a:pPr marL="342900" indent="-342900"/>
            <a:endParaRPr lang="en-NZ" sz="2400" dirty="0" smtClean="0"/>
          </a:p>
          <a:p>
            <a:pPr marL="342900" indent="-342900"/>
            <a:r>
              <a:rPr lang="en-NZ" sz="2400" dirty="0" smtClean="0"/>
              <a:t>2. With </a:t>
            </a:r>
            <a:r>
              <a:rPr lang="en-NZ" sz="2400" b="1" u="sng" dirty="0" smtClean="0"/>
              <a:t>close reference</a:t>
            </a:r>
            <a:r>
              <a:rPr lang="en-NZ" sz="2400" dirty="0" smtClean="0"/>
              <a:t> to a film (or films) you have studied, discuss what </a:t>
            </a:r>
            <a:r>
              <a:rPr lang="en-NZ" sz="2400" b="1" u="sng" dirty="0" smtClean="0"/>
              <a:t>makes a film distinctive </a:t>
            </a:r>
            <a:r>
              <a:rPr lang="en-NZ" sz="2400" dirty="0" smtClean="0"/>
              <a:t>in terms of </a:t>
            </a:r>
            <a:r>
              <a:rPr lang="en-NZ" sz="2400" b="1" u="sng" dirty="0" smtClean="0"/>
              <a:t>artistic  and / or technical achievement?</a:t>
            </a:r>
          </a:p>
          <a:p>
            <a:pPr marL="342900" indent="-342900"/>
            <a:endParaRPr lang="en-NZ" sz="2400" dirty="0" smtClean="0"/>
          </a:p>
          <a:p>
            <a:pPr marL="342900" indent="-342900"/>
            <a:r>
              <a:rPr lang="en-NZ" sz="2400" dirty="0" smtClean="0"/>
              <a:t>3. To what extend do you  agree that films </a:t>
            </a:r>
            <a:r>
              <a:rPr lang="en-NZ" sz="2400" b="1" u="sng" dirty="0" smtClean="0"/>
              <a:t>offer insight into society (past or present)?</a:t>
            </a:r>
          </a:p>
          <a:p>
            <a:pPr marL="342900" indent="-342900"/>
            <a:r>
              <a:rPr lang="en-NZ" sz="2400" dirty="0"/>
              <a:t>	</a:t>
            </a:r>
            <a:r>
              <a:rPr lang="en-NZ" sz="2400" dirty="0" smtClean="0"/>
              <a:t>Respond to this question with </a:t>
            </a:r>
            <a:r>
              <a:rPr lang="en-NZ" sz="2400" b="1" u="sng" dirty="0" smtClean="0"/>
              <a:t>close reference </a:t>
            </a:r>
            <a:r>
              <a:rPr lang="en-NZ" sz="2400" dirty="0" smtClean="0"/>
              <a:t>to a film (or films) you have  studied.</a:t>
            </a:r>
            <a:endParaRPr lang="en-NZ" sz="24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57158" y="571480"/>
            <a:ext cx="8429684" cy="5632311"/>
          </a:xfrm>
          <a:prstGeom prst="rect">
            <a:avLst/>
          </a:prstGeom>
          <a:noFill/>
        </p:spPr>
        <p:txBody>
          <a:bodyPr wrap="square" rtlCol="0">
            <a:spAutoFit/>
          </a:bodyPr>
          <a:lstStyle/>
          <a:p>
            <a:pPr marL="342900" indent="-342900">
              <a:buAutoNum type="arabicPeriod"/>
            </a:pPr>
            <a:r>
              <a:rPr lang="en-NZ" sz="2400" dirty="0" smtClean="0"/>
              <a:t>To what extent do you agree that the </a:t>
            </a:r>
            <a:r>
              <a:rPr lang="en-NZ" sz="2400" b="1" u="sng" dirty="0" smtClean="0"/>
              <a:t>techniques</a:t>
            </a:r>
            <a:r>
              <a:rPr lang="en-NZ" sz="2400" dirty="0" smtClean="0"/>
              <a:t> of a film are ideally suited to the treatment of the </a:t>
            </a:r>
            <a:r>
              <a:rPr lang="en-NZ" sz="2400" b="1" u="sng" dirty="0" smtClean="0"/>
              <a:t>themes</a:t>
            </a:r>
            <a:r>
              <a:rPr lang="en-NZ" sz="2400" dirty="0" smtClean="0"/>
              <a:t>?</a:t>
            </a:r>
          </a:p>
          <a:p>
            <a:pPr marL="342900" indent="-342900"/>
            <a:r>
              <a:rPr lang="en-NZ" sz="2400" dirty="0" smtClean="0"/>
              <a:t>	Discuss your views with close reference to the </a:t>
            </a:r>
            <a:r>
              <a:rPr lang="en-NZ" sz="2400" b="1" u="sng" dirty="0" smtClean="0"/>
              <a:t>treatment of a key theme </a:t>
            </a:r>
            <a:r>
              <a:rPr lang="en-NZ" sz="2400" dirty="0" smtClean="0"/>
              <a:t>in a film you have studied, referring in detail to at least TWO techniques.</a:t>
            </a:r>
          </a:p>
          <a:p>
            <a:pPr marL="342900" indent="-342900"/>
            <a:endParaRPr lang="en-NZ" sz="2400" dirty="0" smtClean="0"/>
          </a:p>
          <a:p>
            <a:pPr marL="342900" indent="-342900"/>
            <a:r>
              <a:rPr lang="en-NZ" sz="2400" dirty="0" smtClean="0"/>
              <a:t>2. To what extent do you agree that film </a:t>
            </a:r>
            <a:r>
              <a:rPr lang="en-NZ" sz="2400" b="1" u="sng" dirty="0" smtClean="0"/>
              <a:t>directors</a:t>
            </a:r>
            <a:r>
              <a:rPr lang="en-NZ" sz="2400" dirty="0" smtClean="0"/>
              <a:t> leave a </a:t>
            </a:r>
            <a:r>
              <a:rPr lang="en-NZ" sz="2400" b="1" u="sng" dirty="0" smtClean="0"/>
              <a:t>distinctive mark </a:t>
            </a:r>
            <a:r>
              <a:rPr lang="en-NZ" sz="2400" dirty="0" smtClean="0"/>
              <a:t>on the films they create?</a:t>
            </a:r>
          </a:p>
          <a:p>
            <a:pPr marL="342900" indent="-342900"/>
            <a:r>
              <a:rPr lang="en-NZ" sz="2400" dirty="0" smtClean="0"/>
              <a:t>	Discuss your views with close reference to a film you have studied.</a:t>
            </a:r>
          </a:p>
          <a:p>
            <a:pPr marL="342900" indent="-342900"/>
            <a:endParaRPr lang="en-NZ" sz="2400" dirty="0" smtClean="0"/>
          </a:p>
          <a:p>
            <a:pPr marL="342900" indent="-342900"/>
            <a:r>
              <a:rPr lang="en-NZ" sz="2400" dirty="0" smtClean="0"/>
              <a:t>3. To what extent do you agree that it is useful to categories films by </a:t>
            </a:r>
            <a:r>
              <a:rPr lang="en-NZ" sz="2400" b="1" u="sng" dirty="0" smtClean="0"/>
              <a:t>genre</a:t>
            </a:r>
            <a:r>
              <a:rPr lang="en-NZ" sz="2400" dirty="0" smtClean="0"/>
              <a:t> (e.g. Documentaries, action thrillers etc.)</a:t>
            </a:r>
          </a:p>
          <a:p>
            <a:pPr marL="342900" indent="-342900"/>
            <a:r>
              <a:rPr lang="en-NZ" sz="2400" dirty="0" smtClean="0"/>
              <a:t>	Discuss your views with close reference to a film you have studied.</a:t>
            </a:r>
            <a:endParaRPr lang="en-NZ" sz="24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00034" y="642918"/>
            <a:ext cx="8001056" cy="5539978"/>
          </a:xfrm>
          <a:prstGeom prst="rect">
            <a:avLst/>
          </a:prstGeom>
          <a:noFill/>
        </p:spPr>
        <p:txBody>
          <a:bodyPr wrap="square" rtlCol="0">
            <a:spAutoFit/>
          </a:bodyPr>
          <a:lstStyle/>
          <a:p>
            <a:pPr marL="342900" indent="-342900">
              <a:buFontTx/>
              <a:buAutoNum type="arabicPeriod"/>
            </a:pPr>
            <a:r>
              <a:rPr lang="en-NZ" sz="2400" dirty="0" smtClean="0"/>
              <a:t>Discuss the </a:t>
            </a:r>
            <a:r>
              <a:rPr lang="en-NZ" sz="2400" u="sng" dirty="0" smtClean="0"/>
              <a:t>effectiveness </a:t>
            </a:r>
            <a:r>
              <a:rPr lang="en-NZ" sz="2400" dirty="0" smtClean="0"/>
              <a:t>of the techniques used to </a:t>
            </a:r>
            <a:r>
              <a:rPr lang="en-NZ" sz="2400" u="sng" dirty="0" smtClean="0"/>
              <a:t>integrate different storylines </a:t>
            </a:r>
            <a:r>
              <a:rPr lang="en-NZ" sz="2400" dirty="0" smtClean="0"/>
              <a:t>in a film you have studied. (Note: techniques may include narrative, structural and / or filmic techniques.)</a:t>
            </a:r>
          </a:p>
          <a:p>
            <a:pPr marL="342900" indent="-342900">
              <a:buAutoNum type="arabicPeriod"/>
            </a:pPr>
            <a:endParaRPr lang="en-NZ" sz="2400" dirty="0" smtClean="0"/>
          </a:p>
          <a:p>
            <a:pPr marL="342900" indent="-342900">
              <a:buAutoNum type="arabicPeriod"/>
            </a:pPr>
            <a:r>
              <a:rPr lang="en-NZ" sz="2400" dirty="0" smtClean="0"/>
              <a:t>Explain how a film you have studied </a:t>
            </a:r>
            <a:r>
              <a:rPr lang="en-NZ" sz="2400" u="sng" dirty="0" smtClean="0"/>
              <a:t>depicts conflict</a:t>
            </a:r>
            <a:r>
              <a:rPr lang="en-NZ" sz="2400" dirty="0" smtClean="0"/>
              <a:t>, and discuss how this depiction </a:t>
            </a:r>
            <a:r>
              <a:rPr lang="en-NZ" sz="2400" u="sng" dirty="0" smtClean="0"/>
              <a:t>influences the viewers’ response</a:t>
            </a:r>
            <a:r>
              <a:rPr lang="en-NZ" sz="2400" dirty="0" smtClean="0"/>
              <a:t> to the ideas and characters in the film.</a:t>
            </a:r>
          </a:p>
          <a:p>
            <a:pPr marL="342900" indent="-342900">
              <a:buAutoNum type="arabicPeriod"/>
            </a:pPr>
            <a:endParaRPr lang="en-NZ" sz="2400" dirty="0" smtClean="0"/>
          </a:p>
          <a:p>
            <a:pPr marL="342900" indent="-342900">
              <a:buFontTx/>
              <a:buAutoNum type="arabicPeriod"/>
            </a:pPr>
            <a:r>
              <a:rPr lang="en-NZ" sz="2400" dirty="0" smtClean="0"/>
              <a:t>With close reference to a film you have studied, discuss the various </a:t>
            </a:r>
            <a:r>
              <a:rPr lang="en-NZ" sz="2400" u="sng" dirty="0" smtClean="0"/>
              <a:t>techniques used to manipulate the viewers’ attitude to the characters and events depicted</a:t>
            </a:r>
            <a:r>
              <a:rPr lang="en-NZ" sz="2400" dirty="0" smtClean="0"/>
              <a:t>. (Note: techniques may include narrative, structural and / or filmic techniques.)</a:t>
            </a:r>
          </a:p>
          <a:p>
            <a:pPr marL="342900" indent="-342900"/>
            <a:endParaRPr lang="en-NZ"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785786" y="928670"/>
            <a:ext cx="7786742" cy="3693319"/>
          </a:xfrm>
          <a:prstGeom prst="rect">
            <a:avLst/>
          </a:prstGeom>
          <a:noFill/>
        </p:spPr>
        <p:txBody>
          <a:bodyPr wrap="square" rtlCol="0">
            <a:spAutoFit/>
          </a:bodyPr>
          <a:lstStyle/>
          <a:p>
            <a:pPr marL="342900" indent="-342900"/>
            <a:r>
              <a:rPr lang="en-NZ" sz="3600" dirty="0" smtClean="0"/>
              <a:t>	</a:t>
            </a:r>
            <a:r>
              <a:rPr lang="en-NZ" sz="3600" u="sng" dirty="0" smtClean="0"/>
              <a:t>To what extend </a:t>
            </a:r>
            <a:r>
              <a:rPr lang="en-NZ" sz="3600" dirty="0" smtClean="0"/>
              <a:t>do you  agree that films </a:t>
            </a:r>
            <a:r>
              <a:rPr lang="en-NZ" sz="3600" b="1" u="sng" dirty="0" smtClean="0"/>
              <a:t>offer insight into society (past or present)?</a:t>
            </a:r>
          </a:p>
          <a:p>
            <a:pPr marL="342900" indent="-342900"/>
            <a:r>
              <a:rPr lang="en-NZ" sz="3600" dirty="0" smtClean="0"/>
              <a:t>	Respond to this question with </a:t>
            </a:r>
            <a:r>
              <a:rPr lang="en-NZ" sz="3600" b="1" u="sng" dirty="0" smtClean="0"/>
              <a:t>close reference </a:t>
            </a:r>
            <a:r>
              <a:rPr lang="en-NZ" sz="3600" dirty="0" smtClean="0"/>
              <a:t>to a film (or films) you have  studied.</a:t>
            </a:r>
          </a:p>
          <a:p>
            <a:endParaRPr lang="en-NZ" dirty="0"/>
          </a:p>
        </p:txBody>
      </p:sp>
      <p:cxnSp>
        <p:nvCxnSpPr>
          <p:cNvPr id="4" name="Straight Arrow Connector 3"/>
          <p:cNvCxnSpPr/>
          <p:nvPr/>
        </p:nvCxnSpPr>
        <p:spPr>
          <a:xfrm rot="16200000" flipH="1">
            <a:off x="6143636" y="3286124"/>
            <a:ext cx="3286148" cy="42862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6" name="TextBox 5"/>
          <p:cNvSpPr txBox="1"/>
          <p:nvPr/>
        </p:nvSpPr>
        <p:spPr>
          <a:xfrm>
            <a:off x="6715140" y="5214950"/>
            <a:ext cx="2214578" cy="923330"/>
          </a:xfrm>
          <a:prstGeom prst="rect">
            <a:avLst/>
          </a:prstGeom>
          <a:noFill/>
        </p:spPr>
        <p:txBody>
          <a:bodyPr wrap="square" rtlCol="0">
            <a:spAutoFit/>
          </a:bodyPr>
          <a:lstStyle/>
          <a:p>
            <a:r>
              <a:rPr lang="en-NZ" dirty="0" smtClean="0"/>
              <a:t>What do we learn about society in this film?</a:t>
            </a:r>
            <a:endParaRPr lang="en-NZ" dirty="0"/>
          </a:p>
        </p:txBody>
      </p:sp>
      <p:cxnSp>
        <p:nvCxnSpPr>
          <p:cNvPr id="8" name="Straight Arrow Connector 7"/>
          <p:cNvCxnSpPr/>
          <p:nvPr/>
        </p:nvCxnSpPr>
        <p:spPr>
          <a:xfrm rot="5400000">
            <a:off x="-571536" y="2643182"/>
            <a:ext cx="3071834" cy="50006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0" y="4572008"/>
            <a:ext cx="1785918" cy="1477328"/>
          </a:xfrm>
          <a:prstGeom prst="rect">
            <a:avLst/>
          </a:prstGeom>
          <a:noFill/>
        </p:spPr>
        <p:txBody>
          <a:bodyPr wrap="square" rtlCol="0">
            <a:spAutoFit/>
          </a:bodyPr>
          <a:lstStyle/>
          <a:p>
            <a:r>
              <a:rPr lang="en-NZ" dirty="0" smtClean="0"/>
              <a:t>You have to create an argument about how much you agree with this.</a:t>
            </a:r>
            <a:endParaRPr lang="en-NZ" dirty="0"/>
          </a:p>
        </p:txBody>
      </p:sp>
      <p:cxnSp>
        <p:nvCxnSpPr>
          <p:cNvPr id="11" name="Straight Arrow Connector 10"/>
          <p:cNvCxnSpPr/>
          <p:nvPr/>
        </p:nvCxnSpPr>
        <p:spPr>
          <a:xfrm rot="16200000" flipH="1">
            <a:off x="2143108" y="4286256"/>
            <a:ext cx="1357322" cy="7143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2428860" y="5000636"/>
            <a:ext cx="1500198" cy="1477328"/>
          </a:xfrm>
          <a:prstGeom prst="rect">
            <a:avLst/>
          </a:prstGeom>
          <a:noFill/>
        </p:spPr>
        <p:txBody>
          <a:bodyPr wrap="square" rtlCol="0">
            <a:spAutoFit/>
          </a:bodyPr>
          <a:lstStyle/>
          <a:p>
            <a:r>
              <a:rPr lang="en-NZ" dirty="0" smtClean="0"/>
              <a:t>You need to have loads of examples to back up your argument.</a:t>
            </a:r>
            <a:endParaRPr lang="en-NZ"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14282" y="357166"/>
            <a:ext cx="8715436" cy="6740307"/>
          </a:xfrm>
          <a:prstGeom prst="rect">
            <a:avLst/>
          </a:prstGeom>
          <a:noFill/>
        </p:spPr>
        <p:txBody>
          <a:bodyPr wrap="square" rtlCol="0">
            <a:spAutoFit/>
          </a:bodyPr>
          <a:lstStyle/>
          <a:p>
            <a:r>
              <a:rPr lang="en-NZ" dirty="0" smtClean="0"/>
              <a:t>Main points:</a:t>
            </a:r>
          </a:p>
          <a:p>
            <a:pPr marL="342900" indent="-342900">
              <a:buAutoNum type="arabicPeriod"/>
            </a:pPr>
            <a:r>
              <a:rPr lang="en-NZ" dirty="0" err="1" smtClean="0"/>
              <a:t>Sarkies</a:t>
            </a:r>
            <a:r>
              <a:rPr lang="en-NZ" dirty="0" smtClean="0"/>
              <a:t> attempts to reframe this tragic event in a non-bias / </a:t>
            </a:r>
            <a:r>
              <a:rPr lang="en-NZ" dirty="0" err="1" smtClean="0"/>
              <a:t>undramatised</a:t>
            </a:r>
            <a:r>
              <a:rPr lang="en-NZ" dirty="0" smtClean="0"/>
              <a:t> film style.</a:t>
            </a:r>
          </a:p>
          <a:p>
            <a:pPr marL="342900" indent="-342900"/>
            <a:r>
              <a:rPr lang="en-NZ" dirty="0" smtClean="0"/>
              <a:t>E.g. There is no one main actor / star in the film.</a:t>
            </a:r>
          </a:p>
          <a:p>
            <a:pPr marL="342900" indent="-342900"/>
            <a:r>
              <a:rPr lang="en-NZ" dirty="0" smtClean="0"/>
              <a:t>e.g.  </a:t>
            </a:r>
          </a:p>
          <a:p>
            <a:pPr marL="342900" indent="-342900"/>
            <a:r>
              <a:rPr lang="en-NZ" dirty="0" smtClean="0"/>
              <a:t>e.g.</a:t>
            </a:r>
          </a:p>
          <a:p>
            <a:pPr marL="342900" indent="-342900"/>
            <a:endParaRPr lang="en-NZ" dirty="0" smtClean="0"/>
          </a:p>
          <a:p>
            <a:pPr marL="342900" indent="-342900"/>
            <a:r>
              <a:rPr lang="en-NZ" dirty="0" smtClean="0"/>
              <a:t>2. The presentation of the community and victims reactions to this event offer insight into their perspective and pay respect to them.  </a:t>
            </a:r>
          </a:p>
          <a:p>
            <a:pPr marL="342900" indent="-342900"/>
            <a:r>
              <a:rPr lang="en-NZ" dirty="0" smtClean="0"/>
              <a:t>e.g.</a:t>
            </a:r>
          </a:p>
          <a:p>
            <a:pPr marL="342900" indent="-342900"/>
            <a:r>
              <a:rPr lang="en-NZ" dirty="0" smtClean="0"/>
              <a:t>e.g.</a:t>
            </a:r>
          </a:p>
          <a:p>
            <a:pPr marL="342900" indent="-342900"/>
            <a:r>
              <a:rPr lang="en-NZ" dirty="0" smtClean="0"/>
              <a:t>e.g.</a:t>
            </a:r>
          </a:p>
          <a:p>
            <a:pPr marL="342900" indent="-342900"/>
            <a:endParaRPr lang="en-NZ" dirty="0" smtClean="0"/>
          </a:p>
          <a:p>
            <a:pPr marL="342900" indent="-342900"/>
            <a:r>
              <a:rPr lang="en-NZ" dirty="0" smtClean="0"/>
              <a:t>3.   The sensitive nature of this event in terms of the community and nation limits </a:t>
            </a:r>
            <a:r>
              <a:rPr lang="en-NZ" dirty="0" err="1" smtClean="0"/>
              <a:t>Sarkies</a:t>
            </a:r>
            <a:r>
              <a:rPr lang="en-NZ" dirty="0" smtClean="0"/>
              <a:t> in his presentation of the event.</a:t>
            </a:r>
          </a:p>
          <a:p>
            <a:pPr marL="342900" indent="-342900"/>
            <a:r>
              <a:rPr lang="en-NZ" dirty="0" smtClean="0"/>
              <a:t>e.g.</a:t>
            </a:r>
          </a:p>
          <a:p>
            <a:pPr marL="342900" indent="-342900"/>
            <a:r>
              <a:rPr lang="en-NZ" dirty="0" smtClean="0"/>
              <a:t>e.g.</a:t>
            </a:r>
          </a:p>
          <a:p>
            <a:pPr marL="342900" indent="-342900"/>
            <a:r>
              <a:rPr lang="en-NZ" dirty="0" smtClean="0"/>
              <a:t>e.g.</a:t>
            </a:r>
          </a:p>
          <a:p>
            <a:pPr marL="342900" indent="-342900"/>
            <a:endParaRPr lang="en-NZ" dirty="0" smtClean="0"/>
          </a:p>
          <a:p>
            <a:pPr marL="342900" indent="-342900"/>
            <a:r>
              <a:rPr lang="en-NZ" dirty="0" smtClean="0"/>
              <a:t>4. The fact that David Gray’s perspective is not </a:t>
            </a:r>
            <a:r>
              <a:rPr lang="en-NZ" dirty="0" smtClean="0"/>
              <a:t>focused on </a:t>
            </a:r>
            <a:r>
              <a:rPr lang="en-NZ" dirty="0" smtClean="0"/>
              <a:t>in the film.</a:t>
            </a:r>
          </a:p>
          <a:p>
            <a:pPr marL="342900" indent="-342900"/>
            <a:r>
              <a:rPr lang="en-NZ" dirty="0" smtClean="0"/>
              <a:t>e.g.</a:t>
            </a:r>
          </a:p>
          <a:p>
            <a:pPr marL="342900" indent="-342900"/>
            <a:r>
              <a:rPr lang="en-NZ" dirty="0" smtClean="0"/>
              <a:t>e.g.</a:t>
            </a:r>
          </a:p>
          <a:p>
            <a:pPr marL="342900" indent="-342900"/>
            <a:r>
              <a:rPr lang="en-NZ" dirty="0" smtClean="0"/>
              <a:t>e.g.</a:t>
            </a:r>
          </a:p>
          <a:p>
            <a:pPr marL="342900" indent="-342900">
              <a:buAutoNum type="arabicPeriod"/>
            </a:pPr>
            <a:endParaRPr lang="en-NZ"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203</TotalTime>
  <Words>591</Words>
  <Application>Microsoft Office PowerPoint</Application>
  <PresentationFormat>On-screen Show (4:3)</PresentationFormat>
  <Paragraphs>85</Paragraphs>
  <Slides>12</Slides>
  <Notes>0</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Flow</vt:lpstr>
      <vt:lpstr>Slide 1</vt:lpstr>
      <vt:lpstr>Slide 2</vt:lpstr>
      <vt:lpstr>Slide 3</vt:lpstr>
      <vt:lpstr>Slide 4</vt:lpstr>
      <vt:lpstr>Slide 5</vt:lpstr>
      <vt:lpstr>Slide 6</vt:lpstr>
      <vt:lpstr>Slide 7</vt:lpstr>
      <vt:lpstr>Slide 8</vt:lpstr>
      <vt:lpstr>Slide 9</vt:lpstr>
      <vt:lpstr>Slide 10</vt:lpstr>
      <vt:lpstr>Slide 11</vt:lpstr>
      <vt:lpstr>Slide 12</vt:lpstr>
    </vt:vector>
  </TitlesOfParts>
  <Company>Nayland College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lotush</dc:creator>
  <cp:lastModifiedBy>lotush</cp:lastModifiedBy>
  <cp:revision>22</cp:revision>
  <dcterms:created xsi:type="dcterms:W3CDTF">2009-06-11T00:56:45Z</dcterms:created>
  <dcterms:modified xsi:type="dcterms:W3CDTF">2009-06-21T22:04:50Z</dcterms:modified>
</cp:coreProperties>
</file>